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411" r:id="rId3"/>
    <p:sldId id="401" r:id="rId4"/>
    <p:sldId id="412" r:id="rId5"/>
    <p:sldId id="414" r:id="rId6"/>
    <p:sldId id="413" r:id="rId7"/>
    <p:sldId id="404" r:id="rId8"/>
    <p:sldId id="415" r:id="rId9"/>
  </p:sldIdLst>
  <p:sldSz cx="9144000" cy="6858000" type="screen4x3"/>
  <p:notesSz cx="6946900" cy="9207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00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6E2B5C05-8F21-4D51-B4D0-C932AAF658E7}" type="datetimeFigureOut">
              <a:rPr lang="en-US" smtClean="0"/>
              <a:t>4/15/15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70B3AAD6-E022-44BA-A302-5EEC2A171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4602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FC9B6F11-E6E1-4EED-8791-44E46148EAB2}" type="datetimeFigureOut">
              <a:rPr lang="en-US" smtClean="0"/>
              <a:t>4/15/15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0563"/>
            <a:ext cx="4603750" cy="3452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3563"/>
            <a:ext cx="5557520" cy="4143375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271A2BAD-226E-40FD-A97C-7E7DB7936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3484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2BAD-226E-40FD-A97C-7E7DB7936B2F}" type="slidenum">
              <a:rPr lang="en-US" smtClean="0"/>
              <a:t>1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59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89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1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6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1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1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2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1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0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9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A68FC-1DD8-40DD-9773-5D35FE86B5C9}" type="datetimeFigureOut">
              <a:rPr lang="en-US" smtClean="0"/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6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Math 170 </a:t>
            </a:r>
            <a:br>
              <a:rPr lang="en-US" dirty="0" smtClean="0"/>
            </a:br>
            <a:r>
              <a:rPr lang="en-US" dirty="0" smtClean="0"/>
              <a:t>Functions, Data, and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98999"/>
            <a:ext cx="6400800" cy="1676400"/>
          </a:xfrm>
        </p:spPr>
        <p:txBody>
          <a:bodyPr/>
          <a:lstStyle/>
          <a:p>
            <a:r>
              <a:rPr lang="en-US" dirty="0" smtClean="0"/>
              <a:t>4</a:t>
            </a:r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smtClean="0"/>
              <a:t>Combination examples</a:t>
            </a:r>
            <a:endParaRPr lang="en-US" dirty="0" smtClean="0"/>
          </a:p>
          <a:p>
            <a:r>
              <a:rPr lang="en-US" dirty="0" smtClean="0"/>
              <a:t>Section 10.3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736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93231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Table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838199"/>
          </a:xfrm>
        </p:spPr>
        <p:txBody>
          <a:bodyPr>
            <a:normAutofit/>
          </a:bodyPr>
          <a:lstStyle/>
          <a:p>
            <a:r>
              <a:rPr lang="en-US" dirty="0" smtClean="0"/>
              <a:t>Fill in the table.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07075947"/>
                  </p:ext>
                </p:extLst>
              </p:nvPr>
            </p:nvGraphicFramePr>
            <p:xfrm>
              <a:off x="762000" y="1905000"/>
              <a:ext cx="6400800" cy="359664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905000"/>
                    <a:gridCol w="1123950"/>
                    <a:gridCol w="1123950"/>
                    <a:gridCol w="1123950"/>
                    <a:gridCol w="1123950"/>
                  </a:tblGrid>
                  <a:tr h="370840">
                    <a:tc>
                      <a:txBody>
                        <a:bodyPr/>
                        <a:lstStyle/>
                        <a:p>
                          <a14:m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0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07075947"/>
                  </p:ext>
                </p:extLst>
              </p:nvPr>
            </p:nvGraphicFramePr>
            <p:xfrm>
              <a:off x="762000" y="1905000"/>
              <a:ext cx="6400800" cy="41148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905000"/>
                    <a:gridCol w="1123950"/>
                    <a:gridCol w="1123950"/>
                    <a:gridCol w="1123950"/>
                    <a:gridCol w="112395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0667" r="-235463" b="-817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10667" r="-235463" b="-717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210667" r="-235463" b="-617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0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310667" r="-235463" b="-517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410667" r="-235463" b="-417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510667" r="-235463" b="-317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610667" r="-235463" b="-217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710667" r="-235463" b="-117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810667" r="-235463" b="-17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30237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Table Combinations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838199"/>
          </a:xfrm>
        </p:spPr>
        <p:txBody>
          <a:bodyPr>
            <a:normAutofit/>
          </a:bodyPr>
          <a:lstStyle/>
          <a:p>
            <a:r>
              <a:rPr lang="en-US" dirty="0" smtClean="0"/>
              <a:t>Fill in the table.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251665338"/>
                  </p:ext>
                </p:extLst>
              </p:nvPr>
            </p:nvGraphicFramePr>
            <p:xfrm>
              <a:off x="762000" y="1905000"/>
              <a:ext cx="6400800" cy="41148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905000"/>
                    <a:gridCol w="1123950"/>
                    <a:gridCol w="1123950"/>
                    <a:gridCol w="1123950"/>
                    <a:gridCol w="1123950"/>
                  </a:tblGrid>
                  <a:tr h="370840">
                    <a:tc>
                      <a:txBody>
                        <a:bodyPr/>
                        <a:lstStyle/>
                        <a:p>
                          <a14:m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0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0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6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0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-1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-1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9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0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6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1/2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und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2/3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251665338"/>
                  </p:ext>
                </p:extLst>
              </p:nvPr>
            </p:nvGraphicFramePr>
            <p:xfrm>
              <a:off x="762000" y="1905000"/>
              <a:ext cx="6400800" cy="41148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905000"/>
                    <a:gridCol w="1123950"/>
                    <a:gridCol w="1123950"/>
                    <a:gridCol w="1123950"/>
                    <a:gridCol w="112395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0667" r="-235463" b="-8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10667" r="-235463" b="-7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210667" r="-235463" b="-6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0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310667" r="-235463" b="-5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410667" r="-235463" b="-4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0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510667" r="-235463" b="-3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6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610667" r="-235463" b="-2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0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-1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-1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710667" r="-235463" b="-1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9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0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6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810667" r="-235463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1/2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und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2/3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19658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Word Combinations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4906963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𝑡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be the number of crimes in cities A and B, respectively,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 years after 2000.</a:t>
                </a:r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𝑡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𝑡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be the </a:t>
                </a:r>
                <a:r>
                  <a:rPr lang="en-US" dirty="0" smtClean="0"/>
                  <a:t>populations of </a:t>
                </a:r>
                <a:r>
                  <a:rPr lang="en-US" dirty="0"/>
                  <a:t>cities A and B, respectively,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/>
                  <a:t> years after 2000</a:t>
                </a:r>
                <a:r>
                  <a:rPr lang="en-US" dirty="0" smtClean="0"/>
                  <a:t>.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𝑡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1" smtClean="0">
                            <a:latin typeface="Cambria Math"/>
                          </a:rPr>
                          <m:t>I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𝑡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be the </a:t>
                </a:r>
                <a:r>
                  <a:rPr lang="en-US" dirty="0" smtClean="0"/>
                  <a:t>dollars per capita income of people living in </a:t>
                </a:r>
                <a:r>
                  <a:rPr lang="en-US" dirty="0"/>
                  <a:t>cities A and B, respectively,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/>
                  <a:t> years after 2000</a:t>
                </a:r>
                <a:r>
                  <a:rPr lang="en-US" dirty="0" smtClean="0"/>
                  <a:t>.</a:t>
                </a:r>
              </a:p>
              <a:p>
                <a14:m>
                  <m:oMath xmlns:m="http://schemas.openxmlformats.org/officeDocument/2006/math" xmlns="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 smtClean="0"/>
                  <a:t> is the total crimes in the two cities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/>
                  <a:t> years after 2000</a:t>
                </a:r>
                <a:r>
                  <a:rPr lang="en-US" dirty="0" smtClean="0"/>
                  <a:t>.</a:t>
                </a:r>
              </a:p>
              <a:p>
                <a14:m>
                  <m:oMath xmlns:m="http://schemas.openxmlformats.org/officeDocument/2006/math" xmlns="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/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/>
                  <a:t> is the </a:t>
                </a:r>
                <a:r>
                  <a:rPr lang="en-US" dirty="0" smtClean="0"/>
                  <a:t>crime rate </a:t>
                </a:r>
                <a:r>
                  <a:rPr lang="en-US" dirty="0"/>
                  <a:t>in </a:t>
                </a:r>
                <a:r>
                  <a:rPr lang="en-US" dirty="0" smtClean="0"/>
                  <a:t>city A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/>
                  <a:t> years after 2000</a:t>
                </a:r>
                <a:r>
                  <a:rPr lang="en-US" dirty="0" smtClean="0"/>
                  <a:t>.</a:t>
                </a:r>
              </a:p>
              <a:p>
                <a14:m>
                  <m:oMath xmlns:m="http://schemas.openxmlformats.org/officeDocument/2006/math" xmlns="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/>
                  <a:t> is the </a:t>
                </a:r>
                <a:r>
                  <a:rPr lang="en-US" dirty="0" smtClean="0"/>
                  <a:t>total income in </a:t>
                </a:r>
                <a:r>
                  <a:rPr lang="en-US" dirty="0"/>
                  <a:t>city </a:t>
                </a:r>
                <a:r>
                  <a:rPr lang="en-US" dirty="0" smtClean="0"/>
                  <a:t>B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/>
                  <a:t> years after 2000.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4906963"/>
              </a:xfrm>
              <a:blipFill rotWithShape="1">
                <a:blip r:embed="rId2"/>
                <a:stretch>
                  <a:fillRect l="-1185" t="-2484" r="-1852" b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9610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12805"/>
            <a:ext cx="4191000" cy="6116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50905"/>
            <a:ext cx="4191000" cy="6116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670467" y="76200"/>
                <a:ext cx="17577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Graph </a:t>
                </a:r>
                <a14:m>
                  <m:oMath xmlns:m="http://schemas.openxmlformats.org/officeDocument/2006/math" xmlns="">
                    <m:r>
                      <a:rPr lang="en-US" sz="2400" i="1">
                        <a:latin typeface="Cambria Math"/>
                      </a:rPr>
                      <m:t>𝑓</m:t>
                    </m:r>
                    <m:r>
                      <a:rPr lang="en-US" sz="2400" i="1">
                        <a:latin typeface="Cambria Math"/>
                      </a:rPr>
                      <m:t>−</m:t>
                    </m:r>
                    <m:r>
                      <a:rPr lang="en-US" sz="2400" i="1">
                        <a:latin typeface="Cambria Math"/>
                      </a:rPr>
                      <m:t>𝑔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0467" y="76200"/>
                <a:ext cx="1757789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5208" t="-10667" r="-34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172200" y="67965"/>
                <a:ext cx="13826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Graph </a:t>
                </a:r>
                <a14:m>
                  <m:oMath xmlns:m="http://schemas.openxmlformats.org/officeDocument/2006/math" xmlns="">
                    <m:r>
                      <a:rPr lang="en-US" sz="2400" i="1">
                        <a:latin typeface="Cambria Math"/>
                      </a:rPr>
                      <m:t>𝑓𝑔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67965"/>
                <a:ext cx="1382686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7080" t="-10526" r="-265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5814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39579"/>
            <a:ext cx="4267200" cy="6227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90" y="539580"/>
            <a:ext cx="4243210" cy="6192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670467" y="76200"/>
                <a:ext cx="17577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Graph </a:t>
                </a:r>
                <a14:m>
                  <m:oMath xmlns:m="http://schemas.openxmlformats.org/officeDocument/2006/math" xmlns="">
                    <m:r>
                      <a:rPr lang="en-US" sz="2400" i="1">
                        <a:latin typeface="Cambria Math"/>
                      </a:rPr>
                      <m:t>𝑓</m:t>
                    </m:r>
                    <m:r>
                      <a:rPr lang="en-US" sz="2400" i="1">
                        <a:latin typeface="Cambria Math"/>
                      </a:rPr>
                      <m:t>−</m:t>
                    </m:r>
                    <m:r>
                      <a:rPr lang="en-US" sz="2400" i="1">
                        <a:latin typeface="Cambria Math"/>
                      </a:rPr>
                      <m:t>𝑔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0467" y="76200"/>
                <a:ext cx="1757789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5208" t="-10667" r="-34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172200" y="67965"/>
                <a:ext cx="13826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Graph </a:t>
                </a:r>
                <a14:m>
                  <m:oMath xmlns:m="http://schemas.openxmlformats.org/officeDocument/2006/math" xmlns="">
                    <m:r>
                      <a:rPr lang="en-US" sz="2400" i="1">
                        <a:latin typeface="Cambria Math"/>
                      </a:rPr>
                      <m:t>𝑓𝑔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67965"/>
                <a:ext cx="1382686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7080" t="-10526" r="-265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4507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Formula Combinations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513556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</m:t>
                    </m:r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 xmlns="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</m:oMath>
                </a14:m>
                <a:endParaRPr lang="en-US" dirty="0" smtClean="0"/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=2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−1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+3</m:t>
                    </m:r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 xmlns="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𝑓𝑔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and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dirty="0"/>
                  <a:t>, then</a:t>
                </a:r>
                <a:r>
                  <a:rPr lang="en-US" dirty="0" smtClean="0"/>
                  <a:t> </a:t>
                </a:r>
                <a:br>
                  <a:rPr lang="en-US" dirty="0" smtClean="0"/>
                </a:br>
                <a14:m>
                  <m:oMath xmlns:m="http://schemas.openxmlformats.org/officeDocument/2006/math" xmlns="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𝑔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(1/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 smtClean="0"/>
                  <a:t>, then </a:t>
                </a:r>
                <a14:m>
                  <m:oMath xmlns:m="http://schemas.openxmlformats.org/officeDocument/2006/math" xmlns="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endParaRPr lang="en-US" b="0" dirty="0" smtClean="0"/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−9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</m:t>
                    </m:r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 xmlns="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r>
                          <a:rPr lang="en-US" b="0" i="1" smtClean="0">
                            <a:latin typeface="Cambria Math"/>
                          </a:rPr>
                          <m:t>/</m:t>
                        </m:r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5135563"/>
              </a:xfrm>
              <a:blipFill rotWithShape="1">
                <a:blip r:embed="rId2"/>
                <a:stretch>
                  <a:fillRect l="-1630" t="-2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3121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Formula Combinations Answers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513556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</m:t>
                    </m:r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 xmlns="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−4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=2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−1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+3</m:t>
                    </m:r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 xmlns="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𝑓𝑔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+5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−3</m:t>
                    </m:r>
                  </m:oMath>
                </a14:m>
                <a:r>
                  <a:rPr lang="en-US" dirty="0"/>
                  <a:t>. </a:t>
                </a:r>
                <a:endParaRPr lang="en-US" dirty="0" smtClean="0"/>
              </a:p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and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dirty="0"/>
                  <a:t>, then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 xmlns="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𝑔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dirty="0"/>
                      <m:t>if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i="1">
                        <a:latin typeface="Cambria Math"/>
                      </a:rPr>
                      <m:t>0</m:t>
                    </m:r>
                    <m:r>
                      <m:rPr>
                        <m:nor/>
                      </m:rPr>
                      <a:rPr lang="en-US" dirty="0"/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(1/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 smtClean="0"/>
                  <a:t>, then </a:t>
                </a:r>
                <a14:m>
                  <m:oMath xmlns:m="http://schemas.openxmlformats.org/officeDocument/2006/math" xmlns="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/>
                  <a:t> if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−9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</m:t>
                    </m:r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 xmlns="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r>
                          <a:rPr lang="en-US" b="0" i="1" smtClean="0">
                            <a:latin typeface="Cambria Math"/>
                          </a:rPr>
                          <m:t>/</m:t>
                        </m:r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−3</m:t>
                    </m:r>
                  </m:oMath>
                </a14:m>
                <a:r>
                  <a:rPr lang="en-US" dirty="0"/>
                  <a:t> if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−3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5135563"/>
              </a:xfrm>
              <a:blipFill rotWithShape="1">
                <a:blip r:embed="rId2"/>
                <a:stretch>
                  <a:fillRect l="-1630" t="-2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2695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6114</TotalTime>
  <Words>687</Words>
  <Application>Microsoft Macintosh PowerPoint</Application>
  <PresentationFormat>On-screen Show (4:3)</PresentationFormat>
  <Paragraphs>99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Math 170  Functions, Data, and Models</vt:lpstr>
      <vt:lpstr>Table Combinations</vt:lpstr>
      <vt:lpstr>Table Combinations Answers</vt:lpstr>
      <vt:lpstr>Word Combinations</vt:lpstr>
      <vt:lpstr>PowerPoint Presentation</vt:lpstr>
      <vt:lpstr>PowerPoint Presentation</vt:lpstr>
      <vt:lpstr>Formula Combinations</vt:lpstr>
      <vt:lpstr>Formula Combinations Answers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170  Functions, Data, and Models</dc:title>
  <dc:creator>David</dc:creator>
  <cp:lastModifiedBy>manager</cp:lastModifiedBy>
  <cp:revision>206</cp:revision>
  <cp:lastPrinted>2012-11-24T19:12:24Z</cp:lastPrinted>
  <dcterms:created xsi:type="dcterms:W3CDTF">2012-09-03T11:12:45Z</dcterms:created>
  <dcterms:modified xsi:type="dcterms:W3CDTF">2015-04-15T16:19:12Z</dcterms:modified>
</cp:coreProperties>
</file>